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65" r:id="rId5"/>
    <p:sldId id="308" r:id="rId6"/>
    <p:sldId id="309" r:id="rId7"/>
    <p:sldId id="310" r:id="rId8"/>
    <p:sldId id="311" r:id="rId9"/>
    <p:sldId id="312" r:id="rId10"/>
    <p:sldId id="313" r:id="rId11"/>
    <p:sldId id="316" r:id="rId12"/>
    <p:sldId id="317" r:id="rId13"/>
    <p:sldId id="318" r:id="rId14"/>
    <p:sldId id="319" r:id="rId15"/>
    <p:sldId id="320" r:id="rId16"/>
    <p:sldId id="321" r:id="rId17"/>
  </p:sldIdLst>
  <p:sldSz cx="12188825"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ith, Alexandria" initials="SA" lastIdx="1" clrIdx="0">
    <p:extLst>
      <p:ext uri="{19B8F6BF-5375-455C-9EA6-DF929625EA0E}">
        <p15:presenceInfo xmlns:p15="http://schemas.microsoft.com/office/powerpoint/2012/main" userId="Smith, Alexandr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559" autoAdjust="0"/>
  </p:normalViewPr>
  <p:slideViewPr>
    <p:cSldViewPr showGuides="1">
      <p:cViewPr varScale="1">
        <p:scale>
          <a:sx n="73" d="100"/>
          <a:sy n="73" d="100"/>
        </p:scale>
        <p:origin x="624" y="78"/>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Sheet1!$A$2:$A$7</c:f>
              <c:strCache>
                <c:ptCount val="6"/>
                <c:pt idx="0">
                  <c:v>Ocens</c:v>
                </c:pt>
                <c:pt idx="1">
                  <c:v>Fresh water</c:v>
                </c:pt>
                <c:pt idx="2">
                  <c:v>Frozen</c:v>
                </c:pt>
                <c:pt idx="3">
                  <c:v>Groundwater</c:v>
                </c:pt>
                <c:pt idx="4">
                  <c:v>Lakes</c:v>
                </c:pt>
                <c:pt idx="5">
                  <c:v>Rivers</c:v>
                </c:pt>
              </c:strCache>
            </c:strRef>
          </c:cat>
          <c:val>
            <c:numRef>
              <c:f>Sheet1!$B$2:$B$7</c:f>
              <c:numCache>
                <c:formatCode>General</c:formatCode>
                <c:ptCount val="6"/>
                <c:pt idx="0">
                  <c:v>97</c:v>
                </c:pt>
                <c:pt idx="1">
                  <c:v>3</c:v>
                </c:pt>
                <c:pt idx="2">
                  <c:v>70</c:v>
                </c:pt>
                <c:pt idx="3">
                  <c:v>29</c:v>
                </c:pt>
                <c:pt idx="4">
                  <c:v>1</c:v>
                </c:pt>
              </c:numCache>
            </c:numRef>
          </c:val>
          <c:extLst>
            <c:ext xmlns:c16="http://schemas.microsoft.com/office/drawing/2014/chart" uri="{C3380CC4-5D6E-409C-BE32-E72D297353CC}">
              <c16:uniqueId val="{00000000-AAF6-4802-86FC-7FF86C785AAF}"/>
            </c:ext>
          </c:extLst>
        </c:ser>
        <c:ser>
          <c:idx val="1"/>
          <c:order val="1"/>
          <c:tx>
            <c:strRef>
              <c:f>Sheet1!$C$1</c:f>
              <c:strCache>
                <c:ptCount val="1"/>
                <c:pt idx="0">
                  <c:v>Series 2</c:v>
                </c:pt>
              </c:strCache>
            </c:strRef>
          </c:tx>
          <c:spPr>
            <a:solidFill>
              <a:schemeClr val="accent2"/>
            </a:solidFill>
            <a:ln>
              <a:noFill/>
            </a:ln>
            <a:effectLst/>
          </c:spPr>
          <c:invertIfNegative val="0"/>
          <c:cat>
            <c:strRef>
              <c:f>Sheet1!$A$2:$A$7</c:f>
              <c:strCache>
                <c:ptCount val="6"/>
                <c:pt idx="0">
                  <c:v>Ocens</c:v>
                </c:pt>
                <c:pt idx="1">
                  <c:v>Fresh water</c:v>
                </c:pt>
                <c:pt idx="2">
                  <c:v>Frozen</c:v>
                </c:pt>
                <c:pt idx="3">
                  <c:v>Groundwater</c:v>
                </c:pt>
                <c:pt idx="4">
                  <c:v>Lakes</c:v>
                </c:pt>
                <c:pt idx="5">
                  <c:v>Rivers</c:v>
                </c:pt>
              </c:strCache>
            </c:strRef>
          </c:cat>
          <c:val>
            <c:numRef>
              <c:f>Sheet1!$C$2:$C$7</c:f>
              <c:numCache>
                <c:formatCode>General</c:formatCode>
                <c:ptCount val="6"/>
              </c:numCache>
            </c:numRef>
          </c:val>
          <c:extLst>
            <c:ext xmlns:c16="http://schemas.microsoft.com/office/drawing/2014/chart" uri="{C3380CC4-5D6E-409C-BE32-E72D297353CC}">
              <c16:uniqueId val="{00000001-AAF6-4802-86FC-7FF86C785AAF}"/>
            </c:ext>
          </c:extLst>
        </c:ser>
        <c:ser>
          <c:idx val="2"/>
          <c:order val="2"/>
          <c:tx>
            <c:strRef>
              <c:f>Sheet1!$D$1</c:f>
              <c:strCache>
                <c:ptCount val="1"/>
                <c:pt idx="0">
                  <c:v>Series 3</c:v>
                </c:pt>
              </c:strCache>
            </c:strRef>
          </c:tx>
          <c:spPr>
            <a:solidFill>
              <a:schemeClr val="accent3"/>
            </a:solidFill>
            <a:ln>
              <a:noFill/>
            </a:ln>
            <a:effectLst/>
          </c:spPr>
          <c:invertIfNegative val="0"/>
          <c:cat>
            <c:strRef>
              <c:f>Sheet1!$A$2:$A$7</c:f>
              <c:strCache>
                <c:ptCount val="6"/>
                <c:pt idx="0">
                  <c:v>Ocens</c:v>
                </c:pt>
                <c:pt idx="1">
                  <c:v>Fresh water</c:v>
                </c:pt>
                <c:pt idx="2">
                  <c:v>Frozen</c:v>
                </c:pt>
                <c:pt idx="3">
                  <c:v>Groundwater</c:v>
                </c:pt>
                <c:pt idx="4">
                  <c:v>Lakes</c:v>
                </c:pt>
                <c:pt idx="5">
                  <c:v>Rivers</c:v>
                </c:pt>
              </c:strCache>
            </c:strRef>
          </c:cat>
          <c:val>
            <c:numRef>
              <c:f>Sheet1!$D$2:$D$7</c:f>
              <c:numCache>
                <c:formatCode>General</c:formatCode>
                <c:ptCount val="6"/>
              </c:numCache>
            </c:numRef>
          </c:val>
          <c:extLst>
            <c:ext xmlns:c16="http://schemas.microsoft.com/office/drawing/2014/chart" uri="{C3380CC4-5D6E-409C-BE32-E72D297353CC}">
              <c16:uniqueId val="{00000002-AAF6-4802-86FC-7FF86C785AAF}"/>
            </c:ext>
          </c:extLst>
        </c:ser>
        <c:dLbls>
          <c:showLegendKey val="0"/>
          <c:showVal val="0"/>
          <c:showCatName val="0"/>
          <c:showSerName val="0"/>
          <c:showPercent val="0"/>
          <c:showBubbleSize val="0"/>
        </c:dLbls>
        <c:gapWidth val="219"/>
        <c:overlap val="-27"/>
        <c:axId val="342638168"/>
        <c:axId val="342637184"/>
      </c:barChart>
      <c:catAx>
        <c:axId val="34263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637184"/>
        <c:crosses val="autoZero"/>
        <c:auto val="1"/>
        <c:lblAlgn val="ctr"/>
        <c:lblOffset val="100"/>
        <c:noMultiLvlLbl val="0"/>
      </c:catAx>
      <c:valAx>
        <c:axId val="342637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638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8-11-06T09:27:06.509"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11/7/2018</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11/7/2018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3A713B6B-E340-4FC0-A085-B71A4639D1AA}" type="datetime1">
              <a:rPr lang="en-US" smtClean="0"/>
              <a:t>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FDCB42DF-42F7-4DF8-92F8-78154BDE12B4}" type="datetime1">
              <a:rPr lang="en-US" smtClean="0"/>
              <a:t>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Footer Placeholder 4"/>
          <p:cNvSpPr>
            <a:spLocks noGrp="1"/>
          </p:cNvSpPr>
          <p:nvPr>
            <p:ph type="ftr" sz="quarter" idx="11"/>
          </p:nvPr>
        </p:nvSpPr>
        <p:spPr>
          <a:xfrm>
            <a:off x="1979611" y="6400800"/>
            <a:ext cx="5954834" cy="276228"/>
          </a:xfrm>
        </p:spPr>
        <p:txBody>
          <a:bodyPr/>
          <a:lstStyle/>
          <a:p>
            <a:r>
              <a:rPr lang="en-US" dirty="0"/>
              <a:t>Add a footer</a:t>
            </a:r>
            <a:endParaRPr dirty="0"/>
          </a:p>
        </p:txBody>
      </p:sp>
      <p:sp>
        <p:nvSpPr>
          <p:cNvPr id="5" name="Date Placeholder 3"/>
          <p:cNvSpPr>
            <a:spLocks noGrp="1"/>
          </p:cNvSpPr>
          <p:nvPr>
            <p:ph type="dt" sz="half" idx="10"/>
          </p:nvPr>
        </p:nvSpPr>
        <p:spPr>
          <a:xfrm>
            <a:off x="8228011" y="6400800"/>
            <a:ext cx="1548659" cy="276228"/>
          </a:xfrm>
        </p:spPr>
        <p:txBody>
          <a:bodyPr/>
          <a:lstStyle/>
          <a:p>
            <a:fld id="{A43FAFC5-F11C-4205-99FD-FC66DAA2AE2D}" type="datetime1">
              <a:rPr lang="en-US" smtClean="0"/>
              <a:t>11/7/2018</a:t>
            </a:fld>
            <a:endParaRPr/>
          </a:p>
        </p:txBody>
      </p:sp>
      <p:sp>
        <p:nvSpPr>
          <p:cNvPr id="6" name="Slide Number Placeholder 5"/>
          <p:cNvSpPr>
            <a:spLocks noGrp="1"/>
          </p:cNvSpPr>
          <p:nvPr>
            <p:ph type="sldNum" sz="quarter" idx="12"/>
          </p:nvPr>
        </p:nvSpPr>
        <p:spPr>
          <a:xfrm>
            <a:off x="10056811" y="6400800"/>
            <a:ext cx="1066802" cy="276228"/>
          </a:xfrm>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a:t>Add a footer</a:t>
            </a:r>
            <a:endParaRPr/>
          </a:p>
        </p:txBody>
      </p:sp>
      <p:sp>
        <p:nvSpPr>
          <p:cNvPr id="4" name="Date Placeholder 3"/>
          <p:cNvSpPr>
            <a:spLocks noGrp="1"/>
          </p:cNvSpPr>
          <p:nvPr>
            <p:ph type="dt" sz="half" idx="10"/>
          </p:nvPr>
        </p:nvSpPr>
        <p:spPr/>
        <p:txBody>
          <a:bodyPr/>
          <a:lstStyle/>
          <a:p>
            <a:fld id="{A43FAFC5-F11C-4205-99FD-FC66DAA2AE2D}" type="datetime1">
              <a:rPr lang="en-US" smtClean="0"/>
              <a:t>11/7/2018</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EFD82905-3DC5-49B9-B8B8-9D80D3609DB5}" type="datetime1">
              <a:rPr lang="en-US" smtClean="0"/>
              <a:t>11/7/2018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r>
              <a:rPr lang="en-US"/>
              <a:t>Add a footer</a:t>
            </a:r>
            <a:endParaRPr/>
          </a:p>
        </p:txBody>
      </p:sp>
      <p:sp>
        <p:nvSpPr>
          <p:cNvPr id="7" name="Date Placeholder 6"/>
          <p:cNvSpPr>
            <a:spLocks noGrp="1"/>
          </p:cNvSpPr>
          <p:nvPr>
            <p:ph type="dt" sz="half" idx="10"/>
          </p:nvPr>
        </p:nvSpPr>
        <p:spPr/>
        <p:txBody>
          <a:bodyPr/>
          <a:lstStyle/>
          <a:p>
            <a:fld id="{59825298-A6F6-4AF2-832C-941EFA52AF9B}" type="datetime1">
              <a:rPr lang="en-US" smtClean="0"/>
              <a:t>11/7/2018</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r>
              <a:rPr lang="en-US"/>
              <a:t>Add a footer</a:t>
            </a:r>
            <a:endParaRPr/>
          </a:p>
        </p:txBody>
      </p:sp>
      <p:sp>
        <p:nvSpPr>
          <p:cNvPr id="3" name="Date Placeholder 2"/>
          <p:cNvSpPr>
            <a:spLocks noGrp="1"/>
          </p:cNvSpPr>
          <p:nvPr>
            <p:ph type="dt" sz="half" idx="10"/>
          </p:nvPr>
        </p:nvSpPr>
        <p:spPr/>
        <p:txBody>
          <a:bodyPr/>
          <a:lstStyle/>
          <a:p>
            <a:fld id="{91EE3D8C-3438-4368-AD19-D5CB0C52B1DD}" type="datetime1">
              <a:rPr lang="en-US" smtClean="0"/>
              <a:t>11/7/2018</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3" name="Footer Placeholder 2"/>
          <p:cNvSpPr>
            <a:spLocks noGrp="1"/>
          </p:cNvSpPr>
          <p:nvPr>
            <p:ph type="ftr" sz="quarter" idx="11"/>
          </p:nvPr>
        </p:nvSpPr>
        <p:spPr/>
        <p:txBody>
          <a:bodyPr/>
          <a:lstStyle/>
          <a:p>
            <a:r>
              <a:rPr lang="en-US"/>
              <a:t>Add a footer</a:t>
            </a:r>
            <a:endParaRPr/>
          </a:p>
        </p:txBody>
      </p:sp>
      <p:sp>
        <p:nvSpPr>
          <p:cNvPr id="2" name="Date Placeholder 1"/>
          <p:cNvSpPr>
            <a:spLocks noGrp="1"/>
          </p:cNvSpPr>
          <p:nvPr>
            <p:ph type="dt" sz="half" idx="10"/>
          </p:nvPr>
        </p:nvSpPr>
        <p:spPr/>
        <p:txBody>
          <a:bodyPr/>
          <a:lstStyle/>
          <a:p>
            <a:fld id="{5A41D785-D6D8-40F1-B2DD-0E2019A27A22}" type="datetime1">
              <a:rPr lang="en-US" smtClean="0"/>
              <a:t>11/7/2018</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C05A9A06-02F9-41CB-8208-185A65D60B96}" type="datetime1">
              <a:rPr lang="en-US" smtClean="0"/>
              <a:t>11/7/2018</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a:t>Add a footer</a:t>
            </a:r>
            <a:endParaRPr/>
          </a:p>
        </p:txBody>
      </p:sp>
      <p:sp>
        <p:nvSpPr>
          <p:cNvPr id="5" name="Date Placeholder 4"/>
          <p:cNvSpPr>
            <a:spLocks noGrp="1"/>
          </p:cNvSpPr>
          <p:nvPr>
            <p:ph type="dt" sz="half" idx="10"/>
          </p:nvPr>
        </p:nvSpPr>
        <p:spPr/>
        <p:txBody>
          <a:bodyPr/>
          <a:lstStyle/>
          <a:p>
            <a:fld id="{3E2E051B-B340-4A72-AC7D-8FDFBF03EE12}" type="datetime1">
              <a:rPr lang="en-US" smtClean="0"/>
              <a:t>11/7/2018</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6B85D658-8C58-46F3-AA54-0ED74F8B4CDC}" type="datetime1">
              <a:rPr lang="en-US" smtClean="0"/>
              <a:pPr/>
              <a:t>11/7/2018</a:t>
            </a:fld>
            <a:endParaRPr lang="en-US" dirty="0"/>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5400" dirty="0" smtClean="0"/>
              <a:t>The Hydrosphere</a:t>
            </a:r>
            <a:endParaRPr lang="en-US" sz="5400" dirty="0"/>
          </a:p>
        </p:txBody>
      </p:sp>
      <p:sp>
        <p:nvSpPr>
          <p:cNvPr id="4" name="Subtitle 3"/>
          <p:cNvSpPr>
            <a:spLocks noGrp="1"/>
          </p:cNvSpPr>
          <p:nvPr>
            <p:ph type="subTitle" idx="1"/>
          </p:nvPr>
        </p:nvSpPr>
        <p:spPr/>
        <p:txBody>
          <a:bodyPr/>
          <a:lstStyle/>
          <a:p>
            <a:r>
              <a:rPr lang="it-IT" dirty="0" smtClean="0"/>
              <a:t>By: Alexandria,Ava W.,and Nick E</a:t>
            </a:r>
            <a:endParaRPr lang="it-IT" dirty="0"/>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Wells</a:t>
            </a:r>
            <a:endParaRPr lang="en-US" dirty="0"/>
          </a:p>
        </p:txBody>
      </p:sp>
      <p:sp>
        <p:nvSpPr>
          <p:cNvPr id="3" name="Content Placeholder 2"/>
          <p:cNvSpPr>
            <a:spLocks noGrp="1"/>
          </p:cNvSpPr>
          <p:nvPr>
            <p:ph idx="1"/>
          </p:nvPr>
        </p:nvSpPr>
        <p:spPr>
          <a:xfrm>
            <a:off x="1979613" y="1828800"/>
            <a:ext cx="3352800" cy="4419600"/>
          </a:xfrm>
        </p:spPr>
        <p:txBody>
          <a:bodyPr/>
          <a:lstStyle/>
          <a:p>
            <a:pPr marL="0" indent="0">
              <a:buNone/>
            </a:pPr>
            <a:r>
              <a:rPr lang="en-US" dirty="0" smtClean="0"/>
              <a:t>A well is a hole dug into the ground that reaches a water source. Long ago people got their water from wells and we still use them today. </a:t>
            </a:r>
            <a:endParaRPr lang="en-US" dirty="0"/>
          </a:p>
        </p:txBody>
      </p:sp>
      <p:pic>
        <p:nvPicPr>
          <p:cNvPr id="4" name="Picture 3" descr="Wishing well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2413" y="228600"/>
            <a:ext cx="2571750" cy="3429000"/>
          </a:xfrm>
          <a:prstGeom prst="rect">
            <a:avLst/>
          </a:prstGeom>
        </p:spPr>
      </p:pic>
      <p:pic>
        <p:nvPicPr>
          <p:cNvPr id="5" name="Picture 4" descr="GC5DDFP Artesian Well at Grenada Lake (Earthcache) in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4730" y="3257900"/>
            <a:ext cx="4680965" cy="3390201"/>
          </a:xfrm>
          <a:prstGeom prst="rect">
            <a:avLst/>
          </a:prstGeom>
        </p:spPr>
      </p:pic>
    </p:spTree>
    <p:extLst>
      <p:ext uri="{BB962C8B-B14F-4D97-AF65-F5344CB8AC3E}">
        <p14:creationId xmlns:p14="http://schemas.microsoft.com/office/powerpoint/2010/main" val="35666723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Salinity, Temperature, and Depth</a:t>
            </a:r>
            <a:endParaRPr lang="en-US" dirty="0"/>
          </a:p>
        </p:txBody>
      </p:sp>
      <p:sp>
        <p:nvSpPr>
          <p:cNvPr id="3" name="Content Placeholder 2"/>
          <p:cNvSpPr>
            <a:spLocks noGrp="1"/>
          </p:cNvSpPr>
          <p:nvPr>
            <p:ph sz="half" idx="1"/>
          </p:nvPr>
        </p:nvSpPr>
        <p:spPr/>
        <p:txBody>
          <a:bodyPr/>
          <a:lstStyle/>
          <a:p>
            <a:pPr marL="0" indent="0">
              <a:buNone/>
            </a:pPr>
            <a:r>
              <a:rPr lang="en-US" dirty="0" smtClean="0"/>
              <a:t>Salinity is amount of dissolved salt in an amount of water. When freshwater is added to the ocean, its salinity decreases.</a:t>
            </a:r>
          </a:p>
          <a:p>
            <a:pPr marL="0" indent="0">
              <a:buNone/>
            </a:pPr>
            <a:r>
              <a:rPr lang="en-US" dirty="0" smtClean="0"/>
              <a:t>The surface of the ocean absorbs the sun’s energy. The equator manages the ocean’s temperature. At the equator, water is room temperature. Temperatures drop as you near away from it.</a:t>
            </a:r>
            <a:endParaRPr lang="en-US" dirty="0"/>
          </a:p>
        </p:txBody>
      </p:sp>
      <p:sp>
        <p:nvSpPr>
          <p:cNvPr id="4" name="Content Placeholder 3"/>
          <p:cNvSpPr>
            <a:spLocks noGrp="1"/>
          </p:cNvSpPr>
          <p:nvPr>
            <p:ph sz="half" idx="2"/>
          </p:nvPr>
        </p:nvSpPr>
        <p:spPr>
          <a:xfrm>
            <a:off x="6704015" y="1828800"/>
            <a:ext cx="4419600" cy="1752600"/>
          </a:xfrm>
        </p:spPr>
        <p:txBody>
          <a:bodyPr/>
          <a:lstStyle/>
          <a:p>
            <a:pPr marL="0" indent="0">
              <a:buNone/>
            </a:pPr>
            <a:r>
              <a:rPr lang="en-US" dirty="0" smtClean="0"/>
              <a:t>As you go deeper into the ocean, temperature drops. Water pressure increases every 10 meters as well. Depth can affect these factors.</a:t>
            </a:r>
            <a:endParaRPr lang="en-US" dirty="0"/>
          </a:p>
        </p:txBody>
      </p:sp>
      <p:pic>
        <p:nvPicPr>
          <p:cNvPr id="5" name="Picture 4" descr="&lt;strong&gt;Salinity&lt;/strong&gt; - Wikipedi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962406">
            <a:off x="6551612" y="3609703"/>
            <a:ext cx="1684278" cy="2362200"/>
          </a:xfrm>
          <a:prstGeom prst="rect">
            <a:avLst/>
          </a:prstGeom>
        </p:spPr>
      </p:pic>
      <p:pic>
        <p:nvPicPr>
          <p:cNvPr id="6" name="Picture 5" descr="File:&lt;strong&gt;Thermometer&lt;/strong&gt; R.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78142" y="3609703"/>
            <a:ext cx="914400" cy="914400"/>
          </a:xfrm>
          <a:prstGeom prst="rect">
            <a:avLst/>
          </a:prstGeom>
        </p:spPr>
      </p:pic>
      <p:pic>
        <p:nvPicPr>
          <p:cNvPr id="7" name="Picture 6" descr="NDBC - Science Education - Does water temperature differ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99087">
            <a:off x="9675812" y="4142831"/>
            <a:ext cx="1838074" cy="1964113"/>
          </a:xfrm>
          <a:prstGeom prst="rect">
            <a:avLst/>
          </a:prstGeom>
        </p:spPr>
      </p:pic>
    </p:spTree>
    <p:extLst>
      <p:ext uri="{BB962C8B-B14F-4D97-AF65-F5344CB8AC3E}">
        <p14:creationId xmlns:p14="http://schemas.microsoft.com/office/powerpoint/2010/main" val="283056197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 Features</a:t>
            </a:r>
            <a:endParaRPr lang="en-US" dirty="0"/>
          </a:p>
        </p:txBody>
      </p:sp>
      <p:sp>
        <p:nvSpPr>
          <p:cNvPr id="3" name="Text Placeholder 2"/>
          <p:cNvSpPr>
            <a:spLocks noGrp="1"/>
          </p:cNvSpPr>
          <p:nvPr>
            <p:ph type="body" idx="1"/>
          </p:nvPr>
        </p:nvSpPr>
        <p:spPr/>
        <p:txBody>
          <a:bodyPr/>
          <a:lstStyle/>
          <a:p>
            <a:r>
              <a:rPr lang="en-US" dirty="0" smtClean="0"/>
              <a:t>Some of the ocean’s features are seamounts, trenches, cintinental shelves, continental slopes, abyssal plains, and mid ocean ridges.</a:t>
            </a:r>
            <a:endParaRPr lang="en-US" dirty="0"/>
          </a:p>
        </p:txBody>
      </p:sp>
      <p:pic>
        <p:nvPicPr>
          <p:cNvPr id="4" name="Picture 3" descr="Module 1: &lt;strong&gt;Ocean&lt;/strong&gt; Structure &amp; Motion - ppt downloa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152400"/>
            <a:ext cx="5221816" cy="3535362"/>
          </a:xfrm>
          <a:prstGeom prst="rect">
            <a:avLst/>
          </a:prstGeom>
        </p:spPr>
      </p:pic>
    </p:spTree>
    <p:extLst>
      <p:ext uri="{BB962C8B-B14F-4D97-AF65-F5344CB8AC3E}">
        <p14:creationId xmlns:p14="http://schemas.microsoft.com/office/powerpoint/2010/main" val="3740322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Earth’s Water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3312234"/>
              </p:ext>
            </p:extLst>
          </p:nvPr>
        </p:nvGraphicFramePr>
        <p:xfrm>
          <a:off x="1979613" y="1828800"/>
          <a:ext cx="91440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7322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The water cycle</a:t>
            </a:r>
            <a:endParaRPr lang="en-US" dirty="0"/>
          </a:p>
        </p:txBody>
      </p:sp>
      <p:sp>
        <p:nvSpPr>
          <p:cNvPr id="14" name="Content Placeholder 13"/>
          <p:cNvSpPr>
            <a:spLocks noGrp="1"/>
          </p:cNvSpPr>
          <p:nvPr>
            <p:ph idx="1"/>
          </p:nvPr>
        </p:nvSpPr>
        <p:spPr/>
        <p:txBody>
          <a:bodyPr/>
          <a:lstStyle/>
          <a:p>
            <a:pPr marL="0" indent="0">
              <a:buNone/>
            </a:pPr>
            <a:r>
              <a:rPr lang="en-US" dirty="0" smtClean="0"/>
              <a:t>The water cycle is a process by which water moves through earth’s surfaces to the atmosphere and back. The factors that help the water cycle is the energy from the sun and gravity. The water moves through the geosphere, biosphere, hydrosphere,and the atmosphere.</a:t>
            </a:r>
            <a:endParaRPr lang="en-US" dirty="0"/>
          </a:p>
        </p:txBody>
      </p:sp>
      <p:pic>
        <p:nvPicPr>
          <p:cNvPr id="3" name="Picture 2" descr="&lt;strong&gt;Water&lt;/strong&gt; &lt;strong&gt;cycle&lt;/strong&gt;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7412" y="3583577"/>
            <a:ext cx="6054090" cy="2667000"/>
          </a:xfrm>
          <a:prstGeom prst="rect">
            <a:avLst/>
          </a:prstGeom>
        </p:spPr>
      </p:pic>
    </p:spTree>
    <p:extLst>
      <p:ext uri="{BB962C8B-B14F-4D97-AF65-F5344CB8AC3E}">
        <p14:creationId xmlns:p14="http://schemas.microsoft.com/office/powerpoint/2010/main" val="31437041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dirty="0"/>
          </a:p>
        </p:txBody>
      </p:sp>
      <p:sp>
        <p:nvSpPr>
          <p:cNvPr id="3" name="Content Placeholder 2"/>
          <p:cNvSpPr>
            <a:spLocks noGrp="1"/>
          </p:cNvSpPr>
          <p:nvPr>
            <p:ph idx="1"/>
          </p:nvPr>
        </p:nvSpPr>
        <p:spPr/>
        <p:txBody>
          <a:bodyPr/>
          <a:lstStyle/>
          <a:p>
            <a:pPr marL="0" indent="0">
              <a:buNone/>
            </a:pPr>
            <a:r>
              <a:rPr lang="en-US" dirty="0" smtClean="0"/>
              <a:t>Evaporation is a process when molecules at a liquid’s surface absorb energy to change to gas. In evaporation, the sun heats up the surfaces of bodies of water and they give off water vapor. Water vapor can come from the geosphere and the biosphere. In the geosphere, water vapor can come from soil and in the biosphere, water vapor comes from animals when they breathe and off from our skin. Water vapor is also is also given off by leaves which is called transpiration.</a:t>
            </a:r>
            <a:endParaRPr lang="en-US" dirty="0"/>
          </a:p>
        </p:txBody>
      </p:sp>
      <p:pic>
        <p:nvPicPr>
          <p:cNvPr id="4" name="Picture 3" descr="Rain, Rain, Don’t Go Away, We Need You So We Have Ha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012" y="4639491"/>
            <a:ext cx="3695700" cy="1828800"/>
          </a:xfrm>
          <a:prstGeom prst="rect">
            <a:avLst/>
          </a:prstGeom>
        </p:spPr>
      </p:pic>
      <p:pic>
        <p:nvPicPr>
          <p:cNvPr id="5" name="Picture 4" descr="El ciclo del agu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270" y="4652554"/>
            <a:ext cx="3632200" cy="1848395"/>
          </a:xfrm>
          <a:prstGeom prst="rect">
            <a:avLst/>
          </a:prstGeom>
        </p:spPr>
      </p:pic>
    </p:spTree>
    <p:extLst>
      <p:ext uri="{BB962C8B-B14F-4D97-AF65-F5344CB8AC3E}">
        <p14:creationId xmlns:p14="http://schemas.microsoft.com/office/powerpoint/2010/main" val="210213953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Condensation</a:t>
            </a:r>
            <a:endParaRPr dirty="0"/>
          </a:p>
        </p:txBody>
      </p:sp>
      <p:sp>
        <p:nvSpPr>
          <p:cNvPr id="4" name="Content Placeholder 3"/>
          <p:cNvSpPr>
            <a:spLocks noGrp="1"/>
          </p:cNvSpPr>
          <p:nvPr>
            <p:ph sz="half" idx="2"/>
          </p:nvPr>
        </p:nvSpPr>
        <p:spPr>
          <a:xfrm>
            <a:off x="1674812" y="1905000"/>
            <a:ext cx="4419600" cy="4419600"/>
          </a:xfrm>
        </p:spPr>
        <p:txBody>
          <a:bodyPr/>
          <a:lstStyle/>
          <a:p>
            <a:pPr marL="0" indent="0">
              <a:buNone/>
            </a:pPr>
            <a:r>
              <a:rPr lang="en-US" dirty="0" smtClean="0"/>
              <a:t>Condensation is when water vapor condenses into colder air after it has evaporated. When the water vapor cools and condenses, liquid or solid water form. Those droplets of liquid water and ice crystals gather aroung solid particles which then forms clouds. This results in precipitation.</a:t>
            </a:r>
            <a:endParaRPr lang="en-US" dirty="0"/>
          </a:p>
        </p:txBody>
      </p:sp>
      <p:pic>
        <p:nvPicPr>
          <p:cNvPr id="5" name="Picture 4" descr="Download Drops &lt;strong&gt;Condensation&lt;/strong&gt; Wallpaper 1920x1080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6812" y="356741"/>
            <a:ext cx="5504920" cy="3096517"/>
          </a:xfrm>
          <a:prstGeom prst="rect">
            <a:avLst/>
          </a:prstGeom>
        </p:spPr>
      </p:pic>
      <p:pic>
        <p:nvPicPr>
          <p:cNvPr id="3" name="Picture 2" descr="Damp and mould — Ian Perks Estate Ag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8022" y="3613337"/>
            <a:ext cx="4762500" cy="2733675"/>
          </a:xfrm>
          <a:prstGeom prst="rect">
            <a:avLst/>
          </a:prstGeom>
        </p:spPr>
      </p:pic>
    </p:spTree>
    <p:extLst>
      <p:ext uri="{BB962C8B-B14F-4D97-AF65-F5344CB8AC3E}">
        <p14:creationId xmlns:p14="http://schemas.microsoft.com/office/powerpoint/2010/main" val="359448932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a:t>
            </a:r>
            <a:endParaRPr dirty="0"/>
          </a:p>
        </p:txBody>
      </p:sp>
      <p:sp>
        <p:nvSpPr>
          <p:cNvPr id="4" name="Content Placeholder 3"/>
          <p:cNvSpPr>
            <a:spLocks noGrp="1"/>
          </p:cNvSpPr>
          <p:nvPr>
            <p:ph sz="half" idx="1"/>
          </p:nvPr>
        </p:nvSpPr>
        <p:spPr/>
        <p:txBody>
          <a:bodyPr/>
          <a:lstStyle/>
          <a:p>
            <a:pPr marL="0" indent="0">
              <a:buNone/>
            </a:pPr>
            <a:r>
              <a:rPr lang="en-US" dirty="0" smtClean="0"/>
              <a:t>Precipitation is when water that forms in clouds comes down as rain, snow, sleet, or hail. The more water vapor that condenses, the larger the droplets and crystals grow. When they get to heavy they fall back to earth as forms as precipitation.</a:t>
            </a:r>
            <a:endParaRPr lang="en-US" dirty="0"/>
          </a:p>
        </p:txBody>
      </p:sp>
      <p:pic>
        <p:nvPicPr>
          <p:cNvPr id="3" name="Picture 2" descr="MY SCIENCE CORNER, VIRGINIA PÉREZ"/>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4518" y="762000"/>
            <a:ext cx="5467350" cy="3990975"/>
          </a:xfrm>
          <a:prstGeom prst="rect">
            <a:avLst/>
          </a:prstGeom>
        </p:spPr>
      </p:pic>
    </p:spTree>
    <p:extLst>
      <p:ext uri="{BB962C8B-B14F-4D97-AF65-F5344CB8AC3E}">
        <p14:creationId xmlns:p14="http://schemas.microsoft.com/office/powerpoint/2010/main" val="90215761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smtClean="0"/>
              <a:t>A river is a trickle of water that comes from a sorce.Those sorces can be a underground stream, runoff, or melted ice and snow. Gravity plays a part in rivers.Gravity causes rivers to go downhill, flow into oceans, or join together. Tributaries feed into a main river and when they flow with rivers, a river system forms.</a:t>
            </a:r>
            <a:endParaRPr lang="en-US" dirty="0"/>
          </a:p>
        </p:txBody>
      </p:sp>
      <p:pic>
        <p:nvPicPr>
          <p:cNvPr id="4" name="Picture 3" descr="water pollution | Environment F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12" y="0"/>
            <a:ext cx="10058400" cy="3505200"/>
          </a:xfrm>
          <a:prstGeom prst="rect">
            <a:avLst/>
          </a:prstGeom>
        </p:spPr>
      </p:pic>
    </p:spTree>
    <p:extLst>
      <p:ext uri="{BB962C8B-B14F-4D97-AF65-F5344CB8AC3E}">
        <p14:creationId xmlns:p14="http://schemas.microsoft.com/office/powerpoint/2010/main" val="42128854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Watersheds and Divides</a:t>
            </a:r>
            <a:endParaRPr lang="en-US" dirty="0"/>
          </a:p>
        </p:txBody>
      </p:sp>
      <p:sp>
        <p:nvSpPr>
          <p:cNvPr id="3" name="Text Placeholder 2"/>
          <p:cNvSpPr>
            <a:spLocks noGrp="1"/>
          </p:cNvSpPr>
          <p:nvPr>
            <p:ph type="body" idx="1"/>
          </p:nvPr>
        </p:nvSpPr>
        <p:spPr/>
        <p:txBody>
          <a:bodyPr/>
          <a:lstStyle/>
          <a:p>
            <a:r>
              <a:rPr lang="en-US" dirty="0" smtClean="0"/>
              <a:t>Watersheds</a:t>
            </a:r>
            <a:endParaRPr lang="en-US" dirty="0"/>
          </a:p>
        </p:txBody>
      </p:sp>
      <p:sp>
        <p:nvSpPr>
          <p:cNvPr id="4" name="Content Placeholder 3"/>
          <p:cNvSpPr>
            <a:spLocks noGrp="1"/>
          </p:cNvSpPr>
          <p:nvPr>
            <p:ph sz="half" idx="2"/>
          </p:nvPr>
        </p:nvSpPr>
        <p:spPr/>
        <p:txBody>
          <a:bodyPr/>
          <a:lstStyle/>
          <a:p>
            <a:pPr marL="0" indent="0">
              <a:buNone/>
            </a:pPr>
            <a:r>
              <a:rPr lang="en-US" dirty="0" smtClean="0"/>
              <a:t>Watersheds are rivers that join a river system. The area drains and become part of the largest river’s watershed.</a:t>
            </a:r>
            <a:endParaRPr lang="en-US" dirty="0"/>
          </a:p>
        </p:txBody>
      </p:sp>
      <p:sp>
        <p:nvSpPr>
          <p:cNvPr id="5" name="Text Placeholder 4"/>
          <p:cNvSpPr>
            <a:spLocks noGrp="1"/>
          </p:cNvSpPr>
          <p:nvPr>
            <p:ph type="body" sz="quarter" idx="3"/>
          </p:nvPr>
        </p:nvSpPr>
        <p:spPr/>
        <p:txBody>
          <a:bodyPr/>
          <a:lstStyle/>
          <a:p>
            <a:r>
              <a:rPr lang="en-US" dirty="0" smtClean="0"/>
              <a:t>Divides</a:t>
            </a:r>
            <a:endParaRPr lang="en-US" dirty="0"/>
          </a:p>
        </p:txBody>
      </p:sp>
      <p:sp>
        <p:nvSpPr>
          <p:cNvPr id="6" name="Content Placeholder 5"/>
          <p:cNvSpPr>
            <a:spLocks noGrp="1"/>
          </p:cNvSpPr>
          <p:nvPr>
            <p:ph sz="quarter" idx="4"/>
          </p:nvPr>
        </p:nvSpPr>
        <p:spPr/>
        <p:txBody>
          <a:bodyPr/>
          <a:lstStyle/>
          <a:p>
            <a:pPr marL="0" indent="0">
              <a:buNone/>
            </a:pPr>
            <a:r>
              <a:rPr lang="en-US" dirty="0" smtClean="0"/>
              <a:t>A divide is a piece of lane that separates watersheds from each other. The streams on each side of the divide flow in different directions.</a:t>
            </a:r>
            <a:endParaRPr lang="en-US" dirty="0"/>
          </a:p>
        </p:txBody>
      </p:sp>
      <p:pic>
        <p:nvPicPr>
          <p:cNvPr id="7" name="Picture 6" descr="&lt;strong&gt;Watershed&lt;/strong&gt; Analysis: What, How, Factors and Applic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0612" y="3984171"/>
            <a:ext cx="3314700" cy="2362200"/>
          </a:xfrm>
          <a:prstGeom prst="rect">
            <a:avLst/>
          </a:prstGeom>
        </p:spPr>
      </p:pic>
      <p:pic>
        <p:nvPicPr>
          <p:cNvPr id="8" name="Picture 7" descr="Opinions on Drainage divid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7164" y="3984171"/>
            <a:ext cx="4655758" cy="2035629"/>
          </a:xfrm>
          <a:prstGeom prst="rect">
            <a:avLst/>
          </a:prstGeom>
        </p:spPr>
      </p:pic>
    </p:spTree>
    <p:extLst>
      <p:ext uri="{BB962C8B-B14F-4D97-AF65-F5344CB8AC3E}">
        <p14:creationId xmlns:p14="http://schemas.microsoft.com/office/powerpoint/2010/main" val="78171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Ponds and Lakes</a:t>
            </a:r>
            <a:endParaRPr lang="en-US" dirty="0"/>
          </a:p>
        </p:txBody>
      </p:sp>
      <p:sp>
        <p:nvSpPr>
          <p:cNvPr id="3" name="Content Placeholder 2"/>
          <p:cNvSpPr>
            <a:spLocks noGrp="1"/>
          </p:cNvSpPr>
          <p:nvPr>
            <p:ph idx="1"/>
          </p:nvPr>
        </p:nvSpPr>
        <p:spPr>
          <a:xfrm>
            <a:off x="6094414" y="588963"/>
            <a:ext cx="5486400" cy="1773237"/>
          </a:xfrm>
        </p:spPr>
        <p:txBody>
          <a:bodyPr/>
          <a:lstStyle/>
          <a:p>
            <a:pPr marL="0" indent="0">
              <a:buNone/>
            </a:pPr>
            <a:r>
              <a:rPr lang="en-US" dirty="0" smtClean="0"/>
              <a:t>Lakes form when a river bends. Other lakes form when Earth’s crust forms long and deep valleys. They may also form in craters.</a:t>
            </a:r>
            <a:endParaRPr lang="en-US" dirty="0"/>
          </a:p>
        </p:txBody>
      </p:sp>
      <p:sp>
        <p:nvSpPr>
          <p:cNvPr id="4" name="Text Placeholder 3"/>
          <p:cNvSpPr>
            <a:spLocks noGrp="1"/>
          </p:cNvSpPr>
          <p:nvPr>
            <p:ph type="body" sz="half" idx="2"/>
          </p:nvPr>
        </p:nvSpPr>
        <p:spPr/>
        <p:txBody>
          <a:bodyPr/>
          <a:lstStyle/>
          <a:p>
            <a:r>
              <a:rPr lang="en-US" dirty="0" smtClean="0"/>
              <a:t>Ponds and lakes form when waters gathers in low areas of land. Ponds and lakes are supplied by rain, melting ice/snow, and runoff. Some are supplied by groundwater.</a:t>
            </a:r>
            <a:endParaRPr lang="en-US" dirty="0"/>
          </a:p>
        </p:txBody>
      </p:sp>
      <p:pic>
        <p:nvPicPr>
          <p:cNvPr id="5" name="Picture 4" descr="&lt;strong&gt;Lakes&lt;/strong&gt; &amp; &lt;strong&gt;Ponds&lt;/strong&gt; | Mill Creek MetroPar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0243" y="2895600"/>
            <a:ext cx="5852160" cy="2133600"/>
          </a:xfrm>
          <a:prstGeom prst="rect">
            <a:avLst/>
          </a:prstGeom>
        </p:spPr>
      </p:pic>
      <p:pic>
        <p:nvPicPr>
          <p:cNvPr id="6" name="Picture 5" descr="&lt;strong&gt;lakes&lt;/strong&gt; and &lt;strong&gt;ponds&lt;/strong&gt;, (Freshwater biomes: Miscellaneous &lt;strong&gt;Lakes&lt;/strong&gt;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613" y="76200"/>
            <a:ext cx="3558448" cy="2313516"/>
          </a:xfrm>
          <a:prstGeom prst="rect">
            <a:avLst/>
          </a:prstGeom>
        </p:spPr>
      </p:pic>
    </p:spTree>
    <p:extLst>
      <p:ext uri="{BB962C8B-B14F-4D97-AF65-F5344CB8AC3E}">
        <p14:creationId xmlns:p14="http://schemas.microsoft.com/office/powerpoint/2010/main" val="33054705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Aquifers </a:t>
            </a:r>
            <a:endParaRPr lang="en-US" dirty="0"/>
          </a:p>
        </p:txBody>
      </p:sp>
      <p:sp>
        <p:nvSpPr>
          <p:cNvPr id="4" name="Text Placeholder 3"/>
          <p:cNvSpPr>
            <a:spLocks noGrp="1"/>
          </p:cNvSpPr>
          <p:nvPr>
            <p:ph type="body" sz="half" idx="2"/>
          </p:nvPr>
        </p:nvSpPr>
        <p:spPr/>
        <p:txBody>
          <a:bodyPr>
            <a:normAutofit lnSpcReduction="10000"/>
          </a:bodyPr>
          <a:lstStyle/>
          <a:p>
            <a:r>
              <a:rPr lang="en-US" dirty="0" smtClean="0"/>
              <a:t>When precipitation fall, it seeps through spaces between underground rock layers. The layers that aren’t  saturated contain air and water. The layers that are saturated contain water only. This filters the water and provides 55 percent of drinking water.</a:t>
            </a:r>
            <a:endParaRPr lang="en-US" dirty="0"/>
          </a:p>
        </p:txBody>
      </p:sp>
      <p:pic>
        <p:nvPicPr>
          <p:cNvPr id="5" name="Picture 4" descr="aquifer - National Geographic Socie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3012" y="1542935"/>
            <a:ext cx="5026123" cy="3772131"/>
          </a:xfrm>
          <a:prstGeom prst="rect">
            <a:avLst/>
          </a:prstGeom>
        </p:spPr>
      </p:pic>
    </p:spTree>
    <p:extLst>
      <p:ext uri="{BB962C8B-B14F-4D97-AF65-F5344CB8AC3E}">
        <p14:creationId xmlns:p14="http://schemas.microsoft.com/office/powerpoint/2010/main" val="3760552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waves nature presentation (widescreen).potx" id="{1FE9163D-5548-432F-82B6-65BFDB1BFAF3}" vid="{2D48191D-94F2-482B-9433-3810ECBC6178}"/>
    </a:ext>
  </a:ext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E6A2223A-9182-462D-922F-5606A5A907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6DE00F-F2BC-4082-AB87-D0D78777DE1E}">
  <ds:schemaRefs>
    <ds:schemaRef ds:uri="http://schemas.microsoft.com/sharepoint/v3/contenttype/forms"/>
  </ds:schemaRefs>
</ds:datastoreItem>
</file>

<file path=customXml/itemProps3.xml><?xml version="1.0" encoding="utf-8"?>
<ds:datastoreItem xmlns:ds="http://schemas.openxmlformats.org/officeDocument/2006/customXml" ds:itemID="{045C5BB1-9D2C-412A-AE6C-0FC75190A4C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40262f94-9f35-4ac3-9a90-690165a166b7"/>
    <ds:schemaRef ds:uri="a4f35948-e619-41b3-aa29-22878b09cfd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119</TotalTime>
  <Words>634</Words>
  <Application>Microsoft Office PowerPoint</Application>
  <PresentationFormat>Custom</PresentationFormat>
  <Paragraphs>32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Century Gothic</vt:lpstr>
      <vt:lpstr>Ocean Waves 16x9</vt:lpstr>
      <vt:lpstr>The Hydrosphere</vt:lpstr>
      <vt:lpstr>The water cycle</vt:lpstr>
      <vt:lpstr>Evaporation</vt:lpstr>
      <vt:lpstr>Condensation</vt:lpstr>
      <vt:lpstr>Precipitation</vt:lpstr>
      <vt:lpstr>Rivers</vt:lpstr>
      <vt:lpstr>Watersheds and Divides</vt:lpstr>
      <vt:lpstr>Ponds and Lakes</vt:lpstr>
      <vt:lpstr>Aquifers </vt:lpstr>
      <vt:lpstr>Wells</vt:lpstr>
      <vt:lpstr>Salinity, Temperature, and Depth</vt:lpstr>
      <vt:lpstr>Ocean Features</vt:lpstr>
      <vt:lpstr>Earth’s Water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Hydrosphere</dc:title>
  <dc:creator>Smith, Alexandria</dc:creator>
  <cp:lastModifiedBy>Smith, Alexandria</cp:lastModifiedBy>
  <cp:revision>14</cp:revision>
  <dcterms:created xsi:type="dcterms:W3CDTF">2018-11-01T12:45:23Z</dcterms:created>
  <dcterms:modified xsi:type="dcterms:W3CDTF">2018-11-07T13:46:33Z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