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3"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BE624-89E4-4D23-A4DE-D3D576995CDE}"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7FFB0-547F-4B49-A5D4-D4F35F4B7A6D}" type="slidenum">
              <a:rPr lang="en-US" smtClean="0"/>
              <a:t>‹#›</a:t>
            </a:fld>
            <a:endParaRPr lang="en-US"/>
          </a:p>
        </p:txBody>
      </p:sp>
    </p:spTree>
    <p:extLst>
      <p:ext uri="{BB962C8B-B14F-4D97-AF65-F5344CB8AC3E}">
        <p14:creationId xmlns:p14="http://schemas.microsoft.com/office/powerpoint/2010/main" val="191974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47FFB0-547F-4B49-A5D4-D4F35F4B7A6D}" type="slidenum">
              <a:rPr lang="en-US" smtClean="0"/>
              <a:t>4</a:t>
            </a:fld>
            <a:endParaRPr lang="en-US"/>
          </a:p>
        </p:txBody>
      </p:sp>
    </p:spTree>
    <p:extLst>
      <p:ext uri="{BB962C8B-B14F-4D97-AF65-F5344CB8AC3E}">
        <p14:creationId xmlns:p14="http://schemas.microsoft.com/office/powerpoint/2010/main" val="3354525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6EF2ABB-FB6B-4BF3-98C5-B49E940A90AE}" type="datetimeFigureOut">
              <a:rPr lang="en-US" smtClean="0"/>
              <a:t>11/7/2018</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B0E017F-E323-41FC-9C5A-5CE17DE06582}" type="slidenum">
              <a:rPr lang="en-US" smtClean="0"/>
              <a:t>‹#›</a:t>
            </a:fld>
            <a:endParaRPr lang="en-US"/>
          </a:p>
        </p:txBody>
      </p:sp>
    </p:spTree>
    <p:extLst>
      <p:ext uri="{BB962C8B-B14F-4D97-AF65-F5344CB8AC3E}">
        <p14:creationId xmlns:p14="http://schemas.microsoft.com/office/powerpoint/2010/main" val="199424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F2ABB-FB6B-4BF3-98C5-B49E940A90AE}"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E017F-E323-41FC-9C5A-5CE17DE06582}" type="slidenum">
              <a:rPr lang="en-US" smtClean="0"/>
              <a:t>‹#›</a:t>
            </a:fld>
            <a:endParaRPr lang="en-US"/>
          </a:p>
        </p:txBody>
      </p:sp>
    </p:spTree>
    <p:extLst>
      <p:ext uri="{BB962C8B-B14F-4D97-AF65-F5344CB8AC3E}">
        <p14:creationId xmlns:p14="http://schemas.microsoft.com/office/powerpoint/2010/main" val="296354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F2ABB-FB6B-4BF3-98C5-B49E940A90AE}"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E017F-E323-41FC-9C5A-5CE17DE06582}" type="slidenum">
              <a:rPr lang="en-US" smtClean="0"/>
              <a:t>‹#›</a:t>
            </a:fld>
            <a:endParaRPr lang="en-US"/>
          </a:p>
        </p:txBody>
      </p:sp>
    </p:spTree>
    <p:extLst>
      <p:ext uri="{BB962C8B-B14F-4D97-AF65-F5344CB8AC3E}">
        <p14:creationId xmlns:p14="http://schemas.microsoft.com/office/powerpoint/2010/main" val="2303769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F2ABB-FB6B-4BF3-98C5-B49E940A90AE}"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E017F-E323-41FC-9C5A-5CE17DE06582}"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99994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F2ABB-FB6B-4BF3-98C5-B49E940A90AE}"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E017F-E323-41FC-9C5A-5CE17DE06582}" type="slidenum">
              <a:rPr lang="en-US" smtClean="0"/>
              <a:t>‹#›</a:t>
            </a:fld>
            <a:endParaRPr lang="en-US"/>
          </a:p>
        </p:txBody>
      </p:sp>
    </p:spTree>
    <p:extLst>
      <p:ext uri="{BB962C8B-B14F-4D97-AF65-F5344CB8AC3E}">
        <p14:creationId xmlns:p14="http://schemas.microsoft.com/office/powerpoint/2010/main" val="257381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6EF2ABB-FB6B-4BF3-98C5-B49E940A90AE}"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E017F-E323-41FC-9C5A-5CE17DE06582}" type="slidenum">
              <a:rPr lang="en-US" smtClean="0"/>
              <a:t>‹#›</a:t>
            </a:fld>
            <a:endParaRPr lang="en-US"/>
          </a:p>
        </p:txBody>
      </p:sp>
    </p:spTree>
    <p:extLst>
      <p:ext uri="{BB962C8B-B14F-4D97-AF65-F5344CB8AC3E}">
        <p14:creationId xmlns:p14="http://schemas.microsoft.com/office/powerpoint/2010/main" val="3205584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6EF2ABB-FB6B-4BF3-98C5-B49E940A90AE}"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E017F-E323-41FC-9C5A-5CE17DE06582}" type="slidenum">
              <a:rPr lang="en-US" smtClean="0"/>
              <a:t>‹#›</a:t>
            </a:fld>
            <a:endParaRPr lang="en-US"/>
          </a:p>
        </p:txBody>
      </p:sp>
    </p:spTree>
    <p:extLst>
      <p:ext uri="{BB962C8B-B14F-4D97-AF65-F5344CB8AC3E}">
        <p14:creationId xmlns:p14="http://schemas.microsoft.com/office/powerpoint/2010/main" val="2022876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EF2ABB-FB6B-4BF3-98C5-B49E940A90AE}"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E017F-E323-41FC-9C5A-5CE17DE06582}" type="slidenum">
              <a:rPr lang="en-US" smtClean="0"/>
              <a:t>‹#›</a:t>
            </a:fld>
            <a:endParaRPr lang="en-US"/>
          </a:p>
        </p:txBody>
      </p:sp>
    </p:spTree>
    <p:extLst>
      <p:ext uri="{BB962C8B-B14F-4D97-AF65-F5344CB8AC3E}">
        <p14:creationId xmlns:p14="http://schemas.microsoft.com/office/powerpoint/2010/main" val="3953270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EF2ABB-FB6B-4BF3-98C5-B49E940A90AE}"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E017F-E323-41FC-9C5A-5CE17DE06582}" type="slidenum">
              <a:rPr lang="en-US" smtClean="0"/>
              <a:t>‹#›</a:t>
            </a:fld>
            <a:endParaRPr lang="en-US"/>
          </a:p>
        </p:txBody>
      </p:sp>
    </p:spTree>
    <p:extLst>
      <p:ext uri="{BB962C8B-B14F-4D97-AF65-F5344CB8AC3E}">
        <p14:creationId xmlns:p14="http://schemas.microsoft.com/office/powerpoint/2010/main" val="408266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EF2ABB-FB6B-4BF3-98C5-B49E940A90AE}"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E017F-E323-41FC-9C5A-5CE17DE06582}" type="slidenum">
              <a:rPr lang="en-US" smtClean="0"/>
              <a:t>‹#›</a:t>
            </a:fld>
            <a:endParaRPr lang="en-US"/>
          </a:p>
        </p:txBody>
      </p:sp>
    </p:spTree>
    <p:extLst>
      <p:ext uri="{BB962C8B-B14F-4D97-AF65-F5344CB8AC3E}">
        <p14:creationId xmlns:p14="http://schemas.microsoft.com/office/powerpoint/2010/main" val="91929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F2ABB-FB6B-4BF3-98C5-B49E940A90AE}"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E017F-E323-41FC-9C5A-5CE17DE06582}" type="slidenum">
              <a:rPr lang="en-US" smtClean="0"/>
              <a:t>‹#›</a:t>
            </a:fld>
            <a:endParaRPr lang="en-US"/>
          </a:p>
        </p:txBody>
      </p:sp>
    </p:spTree>
    <p:extLst>
      <p:ext uri="{BB962C8B-B14F-4D97-AF65-F5344CB8AC3E}">
        <p14:creationId xmlns:p14="http://schemas.microsoft.com/office/powerpoint/2010/main" val="233506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EF2ABB-FB6B-4BF3-98C5-B49E940A90AE}"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E017F-E323-41FC-9C5A-5CE17DE06582}" type="slidenum">
              <a:rPr lang="en-US" smtClean="0"/>
              <a:t>‹#›</a:t>
            </a:fld>
            <a:endParaRPr lang="en-US"/>
          </a:p>
        </p:txBody>
      </p:sp>
    </p:spTree>
    <p:extLst>
      <p:ext uri="{BB962C8B-B14F-4D97-AF65-F5344CB8AC3E}">
        <p14:creationId xmlns:p14="http://schemas.microsoft.com/office/powerpoint/2010/main" val="387422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EF2ABB-FB6B-4BF3-98C5-B49E940A90AE}"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E017F-E323-41FC-9C5A-5CE17DE06582}" type="slidenum">
              <a:rPr lang="en-US" smtClean="0"/>
              <a:t>‹#›</a:t>
            </a:fld>
            <a:endParaRPr lang="en-US"/>
          </a:p>
        </p:txBody>
      </p:sp>
    </p:spTree>
    <p:extLst>
      <p:ext uri="{BB962C8B-B14F-4D97-AF65-F5344CB8AC3E}">
        <p14:creationId xmlns:p14="http://schemas.microsoft.com/office/powerpoint/2010/main" val="334108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EF2ABB-FB6B-4BF3-98C5-B49E940A90AE}"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E017F-E323-41FC-9C5A-5CE17DE06582}" type="slidenum">
              <a:rPr lang="en-US" smtClean="0"/>
              <a:t>‹#›</a:t>
            </a:fld>
            <a:endParaRPr lang="en-US"/>
          </a:p>
        </p:txBody>
      </p:sp>
    </p:spTree>
    <p:extLst>
      <p:ext uri="{BB962C8B-B14F-4D97-AF65-F5344CB8AC3E}">
        <p14:creationId xmlns:p14="http://schemas.microsoft.com/office/powerpoint/2010/main" val="3665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F2ABB-FB6B-4BF3-98C5-B49E940A90AE}"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0E017F-E323-41FC-9C5A-5CE17DE06582}" type="slidenum">
              <a:rPr lang="en-US" smtClean="0"/>
              <a:t>‹#›</a:t>
            </a:fld>
            <a:endParaRPr lang="en-US"/>
          </a:p>
        </p:txBody>
      </p:sp>
    </p:spTree>
    <p:extLst>
      <p:ext uri="{BB962C8B-B14F-4D97-AF65-F5344CB8AC3E}">
        <p14:creationId xmlns:p14="http://schemas.microsoft.com/office/powerpoint/2010/main" val="65068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F2ABB-FB6B-4BF3-98C5-B49E940A90AE}"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E017F-E323-41FC-9C5A-5CE17DE06582}" type="slidenum">
              <a:rPr lang="en-US" smtClean="0"/>
              <a:t>‹#›</a:t>
            </a:fld>
            <a:endParaRPr lang="en-US"/>
          </a:p>
        </p:txBody>
      </p:sp>
    </p:spTree>
    <p:extLst>
      <p:ext uri="{BB962C8B-B14F-4D97-AF65-F5344CB8AC3E}">
        <p14:creationId xmlns:p14="http://schemas.microsoft.com/office/powerpoint/2010/main" val="3588787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F2ABB-FB6B-4BF3-98C5-B49E940A90AE}"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E017F-E323-41FC-9C5A-5CE17DE06582}" type="slidenum">
              <a:rPr lang="en-US" smtClean="0"/>
              <a:t>‹#›</a:t>
            </a:fld>
            <a:endParaRPr lang="en-US"/>
          </a:p>
        </p:txBody>
      </p:sp>
    </p:spTree>
    <p:extLst>
      <p:ext uri="{BB962C8B-B14F-4D97-AF65-F5344CB8AC3E}">
        <p14:creationId xmlns:p14="http://schemas.microsoft.com/office/powerpoint/2010/main" val="156564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EF2ABB-FB6B-4BF3-98C5-B49E940A90AE}" type="datetimeFigureOut">
              <a:rPr lang="en-US" smtClean="0"/>
              <a:t>11/7/2018</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B0E017F-E323-41FC-9C5A-5CE17DE06582}" type="slidenum">
              <a:rPr lang="en-US" smtClean="0"/>
              <a:t>‹#›</a:t>
            </a:fld>
            <a:endParaRPr lang="en-US"/>
          </a:p>
        </p:txBody>
      </p:sp>
    </p:spTree>
    <p:extLst>
      <p:ext uri="{BB962C8B-B14F-4D97-AF65-F5344CB8AC3E}">
        <p14:creationId xmlns:p14="http://schemas.microsoft.com/office/powerpoint/2010/main" val="7482890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5768" y="1700011"/>
            <a:ext cx="8942231" cy="3557790"/>
          </a:xfrm>
          <a:prstGeom prst="rect">
            <a:avLst/>
          </a:prstGeom>
          <a:ln w="228600" cap="sq" cmpd="thickThin">
            <a:solidFill>
              <a:srgbClr val="000000"/>
            </a:solidFill>
            <a:prstDash val="solid"/>
            <a:miter lim="800000"/>
          </a:ln>
          <a:effectLst>
            <a:innerShdw blurRad="76200">
              <a:srgbClr val="000000"/>
            </a:innerShdw>
          </a:effectLst>
        </p:spPr>
      </p:pic>
      <p:sp>
        <p:nvSpPr>
          <p:cNvPr id="2" name="Title 1"/>
          <p:cNvSpPr>
            <a:spLocks noGrp="1"/>
          </p:cNvSpPr>
          <p:nvPr>
            <p:ph type="ctrTitle"/>
          </p:nvPr>
        </p:nvSpPr>
        <p:spPr/>
        <p:txBody>
          <a:bodyPr/>
          <a:lstStyle/>
          <a:p>
            <a:r>
              <a:rPr lang="en-US" dirty="0" smtClean="0">
                <a:solidFill>
                  <a:schemeClr val="accent4">
                    <a:lumMod val="50000"/>
                  </a:schemeClr>
                </a:solidFill>
              </a:rPr>
              <a:t>Matter and Energy in Earth’s System</a:t>
            </a:r>
            <a:endParaRPr lang="en-US" dirty="0">
              <a:solidFill>
                <a:schemeClr val="accent4">
                  <a:lumMod val="50000"/>
                </a:schemeClr>
              </a:solidFill>
            </a:endParaRPr>
          </a:p>
        </p:txBody>
      </p:sp>
      <p:sp>
        <p:nvSpPr>
          <p:cNvPr id="3" name="Subtitle 2"/>
          <p:cNvSpPr>
            <a:spLocks noGrp="1"/>
          </p:cNvSpPr>
          <p:nvPr>
            <p:ph type="subTitle" idx="1"/>
          </p:nvPr>
        </p:nvSpPr>
        <p:spPr/>
        <p:txBody>
          <a:bodyPr/>
          <a:lstStyle/>
          <a:p>
            <a:r>
              <a:rPr lang="en-US" dirty="0" smtClean="0">
                <a:solidFill>
                  <a:srgbClr val="0070C0"/>
                </a:solidFill>
              </a:rPr>
              <a:t>By: Bella, Joey, Emma</a:t>
            </a:r>
            <a:endParaRPr lang="en-US" dirty="0">
              <a:solidFill>
                <a:srgbClr val="0070C0"/>
              </a:solidFill>
            </a:endParaRPr>
          </a:p>
        </p:txBody>
      </p:sp>
    </p:spTree>
    <p:extLst>
      <p:ext uri="{BB962C8B-B14F-4D97-AF65-F5344CB8AC3E}">
        <p14:creationId xmlns:p14="http://schemas.microsoft.com/office/powerpoint/2010/main" val="5647094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3618963"/>
            <a:ext cx="2890276" cy="3103808"/>
          </a:xfrm>
          <a:prstGeom prst="rect">
            <a:avLst/>
          </a:prstGeom>
        </p:spPr>
      </p:pic>
      <p:sp>
        <p:nvSpPr>
          <p:cNvPr id="2" name="Title 1"/>
          <p:cNvSpPr>
            <a:spLocks noGrp="1"/>
          </p:cNvSpPr>
          <p:nvPr>
            <p:ph type="title"/>
          </p:nvPr>
        </p:nvSpPr>
        <p:spPr>
          <a:xfrm>
            <a:off x="1141413" y="824248"/>
            <a:ext cx="9905998" cy="1272840"/>
          </a:xfrm>
        </p:spPr>
        <p:txBody>
          <a:bodyPr/>
          <a:lstStyle/>
          <a:p>
            <a:r>
              <a:rPr lang="en-US" dirty="0" smtClean="0">
                <a:solidFill>
                  <a:srgbClr val="FF0000"/>
                </a:solidFill>
              </a:rPr>
              <a:t>Vocabulary</a:t>
            </a:r>
            <a:endParaRPr lang="en-US" dirty="0">
              <a:solidFill>
                <a:srgbClr val="FF0000"/>
              </a:solidFill>
            </a:endParaRPr>
          </a:p>
        </p:txBody>
      </p:sp>
      <p:sp>
        <p:nvSpPr>
          <p:cNvPr id="3" name="Content Placeholder 2"/>
          <p:cNvSpPr>
            <a:spLocks noGrp="1"/>
          </p:cNvSpPr>
          <p:nvPr>
            <p:ph idx="1"/>
          </p:nvPr>
        </p:nvSpPr>
        <p:spPr>
          <a:xfrm>
            <a:off x="1085089" y="2249487"/>
            <a:ext cx="8058911" cy="3541714"/>
          </a:xfrm>
        </p:spPr>
        <p:txBody>
          <a:bodyPr>
            <a:normAutofit fontScale="77500" lnSpcReduction="20000"/>
          </a:bodyPr>
          <a:lstStyle/>
          <a:p>
            <a:r>
              <a:rPr lang="en-US" dirty="0" smtClean="0">
                <a:solidFill>
                  <a:schemeClr val="accent3"/>
                </a:solidFill>
              </a:rPr>
              <a:t>Atmosphere – The relatively thin layer of gases that forms Earth’s outermost layer.</a:t>
            </a:r>
          </a:p>
          <a:p>
            <a:r>
              <a:rPr lang="en-US" dirty="0" smtClean="0">
                <a:solidFill>
                  <a:schemeClr val="accent3"/>
                </a:solidFill>
              </a:rPr>
              <a:t>Geosphere – The densest parts of Earth, including the crust, mantle, and core.</a:t>
            </a:r>
          </a:p>
          <a:p>
            <a:r>
              <a:rPr lang="en-US" dirty="0" smtClean="0">
                <a:solidFill>
                  <a:schemeClr val="accent3"/>
                </a:solidFill>
              </a:rPr>
              <a:t>Hydrosphere – The portion of Earth that consists of water in any of its forms, including oceans, glaciers, rivers, lakes, groundwater, and water vapor.</a:t>
            </a:r>
          </a:p>
          <a:p>
            <a:r>
              <a:rPr lang="en-US" dirty="0" smtClean="0">
                <a:solidFill>
                  <a:schemeClr val="accent3"/>
                </a:solidFill>
              </a:rPr>
              <a:t>Cryosphere – The portion of the hydrosphere that is frozen, including all the ice and snow on land, plus sea and lake ice.</a:t>
            </a:r>
          </a:p>
          <a:p>
            <a:r>
              <a:rPr lang="en-US" dirty="0" smtClean="0">
                <a:solidFill>
                  <a:schemeClr val="accent3"/>
                </a:solidFill>
              </a:rPr>
              <a:t>Biosphere – The parts of Earth that contain living organisms.</a:t>
            </a:r>
          </a:p>
          <a:p>
            <a:endParaRPr lang="en-US" dirty="0">
              <a:solidFill>
                <a:srgbClr val="FF0000"/>
              </a:solidFill>
            </a:endParaRPr>
          </a:p>
        </p:txBody>
      </p:sp>
    </p:spTree>
    <p:extLst>
      <p:ext uri="{BB962C8B-B14F-4D97-AF65-F5344CB8AC3E}">
        <p14:creationId xmlns:p14="http://schemas.microsoft.com/office/powerpoint/2010/main" val="1566066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716" y="214133"/>
            <a:ext cx="10535683" cy="5482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56397" y="197699"/>
            <a:ext cx="10515600" cy="1325563"/>
          </a:xfrm>
        </p:spPr>
        <p:txBody>
          <a:bodyPr/>
          <a:lstStyle/>
          <a:p>
            <a:r>
              <a:rPr lang="en-US" dirty="0" smtClean="0"/>
              <a:t>        Atmosphere</a:t>
            </a:r>
            <a:endParaRPr lang="en-US" dirty="0"/>
          </a:p>
        </p:txBody>
      </p:sp>
      <p:sp>
        <p:nvSpPr>
          <p:cNvPr id="3" name="Content Placeholder 2"/>
          <p:cNvSpPr>
            <a:spLocks noGrp="1"/>
          </p:cNvSpPr>
          <p:nvPr>
            <p:ph idx="1"/>
          </p:nvPr>
        </p:nvSpPr>
        <p:spPr>
          <a:xfrm>
            <a:off x="957505" y="2275697"/>
            <a:ext cx="10535683" cy="4404518"/>
          </a:xfrm>
        </p:spPr>
        <p:txBody>
          <a:bodyPr/>
          <a:lstStyle/>
          <a:p>
            <a:r>
              <a:rPr lang="en-US" dirty="0" smtClean="0">
                <a:solidFill>
                  <a:schemeClr val="tx2">
                    <a:lumMod val="40000"/>
                    <a:lumOff val="60000"/>
                  </a:schemeClr>
                </a:solidFill>
              </a:rPr>
              <a:t> </a:t>
            </a:r>
            <a:r>
              <a:rPr lang="en-US" dirty="0">
                <a:solidFill>
                  <a:schemeClr val="accent4">
                    <a:lumMod val="50000"/>
                  </a:schemeClr>
                </a:solidFill>
              </a:rPr>
              <a:t>The atmosphere is a thin layer that has all of the gas that we need to survive. The gases are nitrogen, oxygen, carbon dioxide, and water vapor, and includes dust. Oxygen is in the air and it is what we breathe. The atmosphere is home to all of Earth’s weather and climates, including wind patterns, clouds, and other weather systems. The atmosphere is layered, and part of it called the ozone layer absorbs sunlight and </a:t>
            </a:r>
            <a:r>
              <a:rPr lang="en-US" dirty="0" smtClean="0">
                <a:solidFill>
                  <a:schemeClr val="accent4">
                    <a:lumMod val="50000"/>
                  </a:schemeClr>
                </a:solidFill>
              </a:rPr>
              <a:t>protects </a:t>
            </a:r>
            <a:r>
              <a:rPr lang="en-US" dirty="0">
                <a:solidFill>
                  <a:schemeClr val="accent4">
                    <a:lumMod val="50000"/>
                  </a:schemeClr>
                </a:solidFill>
              </a:rPr>
              <a:t>us from harmful </a:t>
            </a:r>
            <a:r>
              <a:rPr lang="en-US" dirty="0" smtClean="0">
                <a:solidFill>
                  <a:schemeClr val="accent4">
                    <a:lumMod val="50000"/>
                  </a:schemeClr>
                </a:solidFill>
              </a:rPr>
              <a:t>rays.</a:t>
            </a:r>
            <a:endParaRPr lang="en-US" dirty="0">
              <a:solidFill>
                <a:schemeClr val="accent4">
                  <a:lumMod val="50000"/>
                </a:schemeClr>
              </a:solidFill>
            </a:endParaRPr>
          </a:p>
        </p:txBody>
      </p:sp>
    </p:spTree>
    <p:extLst>
      <p:ext uri="{BB962C8B-B14F-4D97-AF65-F5344CB8AC3E}">
        <p14:creationId xmlns:p14="http://schemas.microsoft.com/office/powerpoint/2010/main" val="255219462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372" y="502276"/>
            <a:ext cx="9566341" cy="5535403"/>
          </a:xfrm>
          <a:prstGeom prst="rect">
            <a:avLst/>
          </a:prstGeom>
        </p:spPr>
      </p:pic>
      <p:sp>
        <p:nvSpPr>
          <p:cNvPr id="2" name="Title 1"/>
          <p:cNvSpPr>
            <a:spLocks noGrp="1"/>
          </p:cNvSpPr>
          <p:nvPr>
            <p:ph type="title"/>
          </p:nvPr>
        </p:nvSpPr>
        <p:spPr>
          <a:xfrm>
            <a:off x="2469524" y="219902"/>
            <a:ext cx="10515600" cy="1325563"/>
          </a:xfrm>
        </p:spPr>
        <p:txBody>
          <a:bodyPr/>
          <a:lstStyle/>
          <a:p>
            <a:r>
              <a:rPr lang="en-US" dirty="0" smtClean="0">
                <a:solidFill>
                  <a:schemeClr val="tx2">
                    <a:lumMod val="75000"/>
                  </a:schemeClr>
                </a:solidFill>
              </a:rPr>
              <a:t>Geosphere</a:t>
            </a:r>
            <a:endParaRPr lang="en-US" dirty="0">
              <a:solidFill>
                <a:schemeClr val="tx2">
                  <a:lumMod val="75000"/>
                </a:schemeClr>
              </a:solidFill>
            </a:endParaRPr>
          </a:p>
        </p:txBody>
      </p:sp>
      <p:sp>
        <p:nvSpPr>
          <p:cNvPr id="3" name="Content Placeholder 2"/>
          <p:cNvSpPr>
            <a:spLocks noGrp="1"/>
          </p:cNvSpPr>
          <p:nvPr>
            <p:ph idx="1"/>
          </p:nvPr>
        </p:nvSpPr>
        <p:spPr>
          <a:xfrm>
            <a:off x="1236372" y="1827839"/>
            <a:ext cx="9905999" cy="3541714"/>
          </a:xfrm>
        </p:spPr>
        <p:txBody>
          <a:bodyPr/>
          <a:lstStyle/>
          <a:p>
            <a:r>
              <a:rPr lang="en-US" dirty="0" smtClean="0">
                <a:solidFill>
                  <a:schemeClr val="tx2">
                    <a:lumMod val="75000"/>
                  </a:schemeClr>
                </a:solidFill>
              </a:rPr>
              <a:t>All of Earth’s rocks, minerals, and metals make up the geosphere. The core of the Earth, and the layers including the mantle and crust. The geosphere absorbs some heat and circulates it back to the atmosphere. It holds a lot of energy and matter which can also become dangerous, as it holds volcanoes and earthquakes, and can affect the atmosphere, hydrosphere, and biosphere.</a:t>
            </a:r>
            <a:endParaRPr lang="en-US" dirty="0">
              <a:solidFill>
                <a:schemeClr val="tx2">
                  <a:lumMod val="75000"/>
                </a:schemeClr>
              </a:solidFill>
            </a:endParaRPr>
          </a:p>
        </p:txBody>
      </p:sp>
    </p:spTree>
    <p:extLst>
      <p:ext uri="{BB962C8B-B14F-4D97-AF65-F5344CB8AC3E}">
        <p14:creationId xmlns:p14="http://schemas.microsoft.com/office/powerpoint/2010/main" val="8631935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58" y="618518"/>
            <a:ext cx="10547797" cy="5666372"/>
          </a:xfrm>
          <a:prstGeom prst="rect">
            <a:avLst/>
          </a:prstGeom>
        </p:spPr>
      </p:pic>
      <p:sp>
        <p:nvSpPr>
          <p:cNvPr id="2" name="Title 1"/>
          <p:cNvSpPr>
            <a:spLocks noGrp="1"/>
          </p:cNvSpPr>
          <p:nvPr>
            <p:ph type="title"/>
          </p:nvPr>
        </p:nvSpPr>
        <p:spPr/>
        <p:txBody>
          <a:bodyPr/>
          <a:lstStyle/>
          <a:p>
            <a:r>
              <a:rPr lang="en-US" dirty="0" smtClean="0">
                <a:solidFill>
                  <a:schemeClr val="bg1"/>
                </a:solidFill>
              </a:rPr>
              <a:t>hydrosphere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All of the water that circulates through the Earth, including ice and water vapor, makes up the hydrosphere. The hydrosphere gives life to all of Earth’s organisms, and holds a part in the climate of the Earth. Without the water in the hydrosphere, temperatures and climate would change drastically, and affect the biosphere and atmosphere. </a:t>
            </a:r>
            <a:endParaRPr lang="en-US" dirty="0">
              <a:solidFill>
                <a:schemeClr val="bg1"/>
              </a:solidFill>
            </a:endParaRPr>
          </a:p>
        </p:txBody>
      </p:sp>
    </p:spTree>
    <p:extLst>
      <p:ext uri="{BB962C8B-B14F-4D97-AF65-F5344CB8AC3E}">
        <p14:creationId xmlns:p14="http://schemas.microsoft.com/office/powerpoint/2010/main" val="3008858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2" y="1030310"/>
            <a:ext cx="9905998" cy="3799268"/>
          </a:xfrm>
          <a:prstGeom prst="rect">
            <a:avLst/>
          </a:prstGeom>
        </p:spPr>
      </p:pic>
      <p:sp>
        <p:nvSpPr>
          <p:cNvPr id="2" name="Title 1"/>
          <p:cNvSpPr>
            <a:spLocks noGrp="1"/>
          </p:cNvSpPr>
          <p:nvPr>
            <p:ph type="title"/>
          </p:nvPr>
        </p:nvSpPr>
        <p:spPr/>
        <p:txBody>
          <a:bodyPr/>
          <a:lstStyle/>
          <a:p>
            <a:r>
              <a:rPr lang="en-US" dirty="0" smtClean="0">
                <a:solidFill>
                  <a:schemeClr val="bg1"/>
                </a:solidFill>
              </a:rPr>
              <a:t>Cryosphere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The cryosphere is a fraction of the hydrosphere, and is all of the ice that makes up the hydrosphere. As with the hydrosphere, the cryosphere also helps regulate the climate and temperatures. Because of the snow and ice’s light white, it reflects sunlight which will cool the ground. Again, without the cryosphere, the biosphere and atmosphere would be affected.</a:t>
            </a:r>
            <a:endParaRPr lang="en-US" dirty="0">
              <a:solidFill>
                <a:schemeClr val="bg1"/>
              </a:solidFill>
            </a:endParaRPr>
          </a:p>
        </p:txBody>
      </p:sp>
    </p:spTree>
    <p:extLst>
      <p:ext uri="{BB962C8B-B14F-4D97-AF65-F5344CB8AC3E}">
        <p14:creationId xmlns:p14="http://schemas.microsoft.com/office/powerpoint/2010/main" val="779319787"/>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64" y="293800"/>
            <a:ext cx="11097295" cy="62422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7030A0"/>
                </a:solidFill>
              </a:rPr>
              <a:t>biosphere</a:t>
            </a:r>
            <a:endParaRPr lang="en-US" dirty="0">
              <a:solidFill>
                <a:srgbClr val="7030A0"/>
              </a:solidFill>
            </a:endParaRPr>
          </a:p>
        </p:txBody>
      </p:sp>
      <p:sp>
        <p:nvSpPr>
          <p:cNvPr id="3" name="Content Placeholder 2"/>
          <p:cNvSpPr>
            <a:spLocks noGrp="1"/>
          </p:cNvSpPr>
          <p:nvPr>
            <p:ph idx="1"/>
          </p:nvPr>
        </p:nvSpPr>
        <p:spPr>
          <a:xfrm>
            <a:off x="985837" y="2772755"/>
            <a:ext cx="9905999" cy="3541714"/>
          </a:xfrm>
        </p:spPr>
        <p:txBody>
          <a:bodyPr/>
          <a:lstStyle/>
          <a:p>
            <a:r>
              <a:rPr lang="en-US" dirty="0" smtClean="0">
                <a:solidFill>
                  <a:srgbClr val="7030A0"/>
                </a:solidFill>
              </a:rPr>
              <a:t>The biosphere is made up of all living organisms on Earth. The biosphere depends on the other spheres to survive, the atmosphere for oxygen, and the hydrosphere and cryosphere for water.</a:t>
            </a:r>
            <a:endParaRPr lang="en-US" dirty="0">
              <a:solidFill>
                <a:srgbClr val="7030A0"/>
              </a:solidFill>
            </a:endParaRPr>
          </a:p>
        </p:txBody>
      </p:sp>
    </p:spTree>
    <p:extLst>
      <p:ext uri="{BB962C8B-B14F-4D97-AF65-F5344CB8AC3E}">
        <p14:creationId xmlns:p14="http://schemas.microsoft.com/office/powerpoint/2010/main" val="1597795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51" y="791579"/>
            <a:ext cx="10042859" cy="4488759"/>
          </a:xfrm>
          <a:prstGeom prst="rect">
            <a:avLst/>
          </a:prstGeom>
        </p:spPr>
      </p:pic>
      <p:sp>
        <p:nvSpPr>
          <p:cNvPr id="2" name="Title 1"/>
          <p:cNvSpPr>
            <a:spLocks noGrp="1"/>
          </p:cNvSpPr>
          <p:nvPr>
            <p:ph type="title"/>
          </p:nvPr>
        </p:nvSpPr>
        <p:spPr/>
        <p:txBody>
          <a:bodyPr/>
          <a:lstStyle/>
          <a:p>
            <a:r>
              <a:rPr lang="en-US" dirty="0" smtClean="0">
                <a:solidFill>
                  <a:schemeClr val="tx2">
                    <a:lumMod val="75000"/>
                  </a:schemeClr>
                </a:solidFill>
              </a:rPr>
              <a:t>Feedback and interacting spheres</a:t>
            </a:r>
            <a:endParaRPr lang="en-US" dirty="0">
              <a:solidFill>
                <a:schemeClr val="tx2">
                  <a:lumMod val="75000"/>
                </a:schemeClr>
              </a:solidFill>
            </a:endParaRPr>
          </a:p>
        </p:txBody>
      </p:sp>
      <p:sp>
        <p:nvSpPr>
          <p:cNvPr id="3" name="Content Placeholder 2"/>
          <p:cNvSpPr>
            <a:spLocks noGrp="1"/>
          </p:cNvSpPr>
          <p:nvPr>
            <p:ph idx="1"/>
          </p:nvPr>
        </p:nvSpPr>
        <p:spPr/>
        <p:txBody>
          <a:bodyPr/>
          <a:lstStyle/>
          <a:p>
            <a:r>
              <a:rPr lang="en-US" dirty="0" smtClean="0">
                <a:solidFill>
                  <a:schemeClr val="tx2">
                    <a:lumMod val="75000"/>
                  </a:schemeClr>
                </a:solidFill>
              </a:rPr>
              <a:t>As changes in spheres occur, the system will give feedback. The feedback can be positive or negative, depending on the situation. For example, when ice melts, it causes the temperatures to rise. The spheres can also interact and cause changes to each other, both positively and negatively. </a:t>
            </a:r>
            <a:endParaRPr lang="en-US" dirty="0">
              <a:solidFill>
                <a:schemeClr val="tx2">
                  <a:lumMod val="75000"/>
                </a:schemeClr>
              </a:solidFill>
            </a:endParaRPr>
          </a:p>
        </p:txBody>
      </p:sp>
    </p:spTree>
    <p:extLst>
      <p:ext uri="{BB962C8B-B14F-4D97-AF65-F5344CB8AC3E}">
        <p14:creationId xmlns:p14="http://schemas.microsoft.com/office/powerpoint/2010/main" val="3021710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161</TotalTime>
  <Words>514</Words>
  <Application>Microsoft Office PowerPoint</Application>
  <PresentationFormat>Widescreen</PresentationFormat>
  <Paragraphs>21</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Trebuchet MS</vt:lpstr>
      <vt:lpstr>Tw Cen MT</vt:lpstr>
      <vt:lpstr>Circuit</vt:lpstr>
      <vt:lpstr>Matter and Energy in Earth’s System</vt:lpstr>
      <vt:lpstr>Vocabulary</vt:lpstr>
      <vt:lpstr>        Atmosphere</vt:lpstr>
      <vt:lpstr>Geosphere</vt:lpstr>
      <vt:lpstr>hydrosphere</vt:lpstr>
      <vt:lpstr>Cryosphere</vt:lpstr>
      <vt:lpstr>biosphere</vt:lpstr>
      <vt:lpstr>Feedback and interacting spheres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 and Energy in Earth’s System</dc:title>
  <dc:creator>Hallett, Emma</dc:creator>
  <cp:lastModifiedBy>Hallett, Emma</cp:lastModifiedBy>
  <cp:revision>19</cp:revision>
  <dcterms:created xsi:type="dcterms:W3CDTF">2018-10-30T15:46:21Z</dcterms:created>
  <dcterms:modified xsi:type="dcterms:W3CDTF">2018-11-07T16:58:12Z</dcterms:modified>
</cp:coreProperties>
</file>